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1" r:id="rId3"/>
    <p:sldId id="275" r:id="rId4"/>
    <p:sldId id="274" r:id="rId5"/>
    <p:sldId id="276" r:id="rId6"/>
    <p:sldId id="277" r:id="rId7"/>
    <p:sldId id="257" r:id="rId8"/>
    <p:sldId id="260" r:id="rId9"/>
    <p:sldId id="258" r:id="rId10"/>
    <p:sldId id="267" r:id="rId11"/>
    <p:sldId id="268" r:id="rId12"/>
    <p:sldId id="269" r:id="rId13"/>
    <p:sldId id="270" r:id="rId14"/>
    <p:sldId id="271" r:id="rId15"/>
    <p:sldId id="278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42"/>
    <p:restoredTop sz="85442"/>
  </p:normalViewPr>
  <p:slideViewPr>
    <p:cSldViewPr snapToGrid="0" snapToObjects="1">
      <p:cViewPr varScale="1">
        <p:scale>
          <a:sx n="108" d="100"/>
          <a:sy n="108" d="100"/>
        </p:scale>
        <p:origin x="14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5CB10A-82E2-0949-9041-CC435FBBB1DF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914C26-A1A2-814F-8BE4-0DFE72567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30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Delete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成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Tombstones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，等时间到了在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tombstone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compaction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的时候会删掉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stackoverflow.com</a:t>
            </a:r>
            <a:r>
              <a:rPr lang="en-US" dirty="0"/>
              <a:t>/questions/27566615/can-</a:t>
            </a:r>
            <a:r>
              <a:rPr lang="en-US" dirty="0" err="1"/>
              <a:t>i</a:t>
            </a:r>
            <a:r>
              <a:rPr lang="en-US" dirty="0"/>
              <a:t>-force-cleanup-of-old-tombstones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Tombstones are not immediately available for deletion until both: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gc_grace_seconds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has expired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 they meet the requirements configured in tombstone compaction sub-properties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914C26-A1A2-814F-8BE4-0DFE725672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801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914C26-A1A2-814F-8BE4-0DFE725672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38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Memcached: no persistence to disk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914C26-A1A2-814F-8BE4-0DFE725672B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41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Redis eviction policies: https://</a:t>
            </a:r>
            <a:r>
              <a:rPr lang="en-US" dirty="0" err="1"/>
              <a:t>docs.redis.com</a:t>
            </a:r>
            <a:r>
              <a:rPr lang="en-US" dirty="0"/>
              <a:t>/latest/</a:t>
            </a:r>
            <a:r>
              <a:rPr lang="en-US" dirty="0" err="1"/>
              <a:t>rs</a:t>
            </a:r>
            <a:r>
              <a:rPr lang="en-US" dirty="0"/>
              <a:t>/administering/database-operations/eviction-policy/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914C26-A1A2-814F-8BE4-0DFE725672B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95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914C26-A1A2-814F-8BE4-0DFE725672B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30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914C26-A1A2-814F-8BE4-0DFE725672B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5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D9363-7CD7-7942-A550-95BD361D25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D9148A-790D-2F4E-9AB0-90D19223BA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9492E-1D71-C24A-8461-5F37B6516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57E27-815E-8C47-AA21-B8BE1953A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CB52F-8517-914F-B809-747C3B1FF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9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97973-0EF8-5241-8CA5-AA5B26CC3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230ED5-1873-7E48-B817-379BFBEB9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AFEDB-BEE1-A545-A852-ABBAE20B1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1F398-651E-FC4B-BDF6-D3FC59926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710DB-AE36-744C-B36D-EB8B65CA2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96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D0A6F5-0460-3B42-A95F-F489C89A00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CEC6E-EB1E-B14D-AE6F-D7BDD7959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5F90C-D16F-DC42-8642-87B24C07C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55B9F-11BE-FC4C-9F52-7DCA2FD53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257C4-9225-4841-BF72-373AA0881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055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FFD5E-784A-F646-873A-8B2182708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67CBB-DDD5-B047-A83E-5D1071340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EF47E-1DE3-9F4B-982C-F3B8B587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61309-8995-874D-9798-D7EF2C1CE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897AE-DD2C-C845-8A2D-DACA30764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25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6DF0-9305-754C-9848-E0815C9FB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AEE51-DE41-D941-A502-8488B0D7D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53AC9-66C9-6E47-8A72-4C3695FA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55CFC-8CAB-7341-8369-0164CD253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5DBF4-B728-894C-8377-8825A685B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736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9CC0B-C0E9-E046-AC56-977DCB7D5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31407-6B1C-1C41-9BB1-81DE12BE34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BCF21D-1395-9843-B935-AD1BB43F2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CA293-2C8B-D344-8BF1-012EAC5C9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2182E-05EC-7941-ACB6-69B2D2456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99C94F-C88E-5A48-9595-045C0268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30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9D833-1FCE-5345-B715-FF8549FB5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08E45-589B-3C49-B744-D42BA4CDE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C3C49D-3B2A-AC43-B3A7-2A77A18C22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B57FEA-B3B7-1E40-94C9-54F8A09E35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49D8D5-1C90-F54F-B94B-2E64EC6B37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F7A2A3-99E7-9442-A2AA-972D7CF5A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AEEB75-74E0-6147-AC2E-23E2754D7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778201-909F-4E41-9929-BDBE7F0B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57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81856-FBAD-D044-8415-C362AE3FC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C07BF2-D0DF-AF4B-953C-1D612C46B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339994-1A66-B64B-B795-FD0BDCD5B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E885BD-D212-3E4A-BB6B-820ED27DD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307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22774A-3E8B-9940-84EF-F767F66F4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2399E-6E24-8644-8AD6-DFE1CDE8C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4FFDCF-93BE-EE46-84AC-C075DC82A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93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C927B-E0DA-CB4C-BE4B-8850BD1BD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F045F-4D73-7947-B880-AE74C32D0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3EAFB2-C586-A44E-87D0-169D65324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758E5-C18C-BF49-8E4C-AB68C88A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E7776-14F8-2545-813B-1EEB64FEB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0F535-6115-C34C-98F0-21F3835D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17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C0905-C879-964E-9DD7-BC116C49A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BDA88D-F13B-734A-BB53-0A4855ACC2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A6B61A-74AB-2E4B-B7FC-8BD10837C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D9A6C1-5A80-DD4C-9899-9209C841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3D3DC2-854E-B349-8696-D9BB0C932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DD1BF7-51CF-C54E-9F5C-85BB876A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425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09B1FF-AF5A-2048-A0E6-8F24C2BA3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E89553-0F71-6045-ACDD-7435D4285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ECAF8-4BA9-7143-AFFB-08338C026B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7AB5D-E249-2941-BB5B-801E655DDCB3}" type="datetimeFigureOut">
              <a:rPr lang="en-US" smtClean="0"/>
              <a:t>10/24/21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9388A1-64A1-434C-8185-D890A27FA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A36C3-9AD3-3141-9BFA-3C6884DF04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8BE3A-9279-E245-98E3-FD86D8750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70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staclustr.com/redis-vs-memcached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22A8-702F-2C43-ABA0-DBE9DE99FC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	Review Basics III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405F2-2FC6-634B-981D-B6C50FFDF3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DB</a:t>
            </a:r>
          </a:p>
        </p:txBody>
      </p:sp>
    </p:spTree>
    <p:extLst>
      <p:ext uri="{BB962C8B-B14F-4D97-AF65-F5344CB8AC3E}">
        <p14:creationId xmlns:p14="http://schemas.microsoft.com/office/powerpoint/2010/main" val="1444452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94A26-4FD1-4943-BEE3-1EEA2122D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Length &amp; Data Eviction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C64E2-C83C-EB42-8C3A-D734811C8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Redis data keys and strings: 512 MB in length</a:t>
            </a:r>
          </a:p>
          <a:p>
            <a:r>
              <a:rPr lang="en-US" dirty="0"/>
              <a:t>Memcached: 250 bytes for key and 1MB for values (adjustable)</a:t>
            </a:r>
          </a:p>
          <a:p>
            <a:r>
              <a:rPr lang="en-US" dirty="0"/>
              <a:t>Redis: better choice for larger data objects</a:t>
            </a:r>
          </a:p>
          <a:p>
            <a:endParaRPr lang="en-US" dirty="0"/>
          </a:p>
          <a:p>
            <a:r>
              <a:rPr lang="en-US" dirty="0"/>
              <a:t>Redis: many ways for data eviction (no eviction, LFU, random etc.)</a:t>
            </a:r>
          </a:p>
          <a:p>
            <a:r>
              <a:rPr lang="en-US" dirty="0"/>
              <a:t>Memcached: LRU only </a:t>
            </a:r>
          </a:p>
        </p:txBody>
      </p:sp>
    </p:spTree>
    <p:extLst>
      <p:ext uri="{BB962C8B-B14F-4D97-AF65-F5344CB8AC3E}">
        <p14:creationId xmlns:p14="http://schemas.microsoft.com/office/powerpoint/2010/main" val="3481202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A8890-C70D-4F43-BD6B-C1DEFA222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Replication &amp; Availability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3E867-F0B0-8E45-B09E-8BEF698C2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Redis supports replication natively</a:t>
            </a:r>
          </a:p>
          <a:p>
            <a:r>
              <a:rPr lang="en-US" dirty="0"/>
              <a:t>Clustering: Redis offers Redis cluster</a:t>
            </a:r>
          </a:p>
          <a:p>
            <a:pPr lvl="1"/>
            <a:r>
              <a:rPr lang="en-US" dirty="0"/>
              <a:t>Cluster can be set up with a selection of master instances and connected replicas</a:t>
            </a:r>
          </a:p>
          <a:p>
            <a:pPr lvl="1"/>
            <a:r>
              <a:rPr lang="en-US" dirty="0"/>
              <a:t>If a single master goes down, it can failover and the replica will automatically promoted to master in the cluster</a:t>
            </a:r>
          </a:p>
          <a:p>
            <a:pPr lvl="1"/>
            <a:r>
              <a:rPr lang="en-US" dirty="0"/>
              <a:t>When the failed instance comes online again, it will automatically sync as the replica for the new master</a:t>
            </a:r>
          </a:p>
          <a:p>
            <a:r>
              <a:rPr lang="en-US" dirty="0"/>
              <a:t>Clustering: allows for horizontal scalability</a:t>
            </a:r>
          </a:p>
        </p:txBody>
      </p:sp>
    </p:spTree>
    <p:extLst>
      <p:ext uri="{BB962C8B-B14F-4D97-AF65-F5344CB8AC3E}">
        <p14:creationId xmlns:p14="http://schemas.microsoft.com/office/powerpoint/2010/main" val="142146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57493-CF75-0942-A5C2-678026EB5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Multithreading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1C4B6-F3F2-5B45-B667-E90752752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Memcached formerly had the advantage over Redis in multithreading speed</a:t>
            </a:r>
          </a:p>
          <a:p>
            <a:r>
              <a:rPr lang="en-US" dirty="0"/>
              <a:t>However, multithreading is supported in Redis 6</a:t>
            </a:r>
          </a:p>
        </p:txBody>
      </p:sp>
    </p:spTree>
    <p:extLst>
      <p:ext uri="{BB962C8B-B14F-4D97-AF65-F5344CB8AC3E}">
        <p14:creationId xmlns:p14="http://schemas.microsoft.com/office/powerpoint/2010/main" val="4084538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D04CB4-9A15-C44D-93BC-79336913D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87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1D9E3-0F22-0A42-BF19-2BF428BE7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when to use Memcached and Redis?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46348-1AC2-BA45-949E-EE2CBD41F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Memcached:</a:t>
            </a:r>
          </a:p>
          <a:p>
            <a:pPr lvl="1"/>
            <a:r>
              <a:rPr lang="en-US" dirty="0"/>
              <a:t>Very simple to set up and use</a:t>
            </a:r>
          </a:p>
          <a:p>
            <a:pPr lvl="1"/>
            <a:r>
              <a:rPr lang="en-US" dirty="0"/>
              <a:t>If you had an extremely simple application on only a few servers, and only required simple string interpretation for your application</a:t>
            </a:r>
          </a:p>
          <a:p>
            <a:pPr lvl="1"/>
            <a:endParaRPr lang="en-US" dirty="0"/>
          </a:p>
          <a:p>
            <a:r>
              <a:rPr lang="en-US" dirty="0"/>
              <a:t>Redis</a:t>
            </a:r>
          </a:p>
          <a:p>
            <a:pPr lvl="1"/>
            <a:r>
              <a:rPr lang="en-US" dirty="0"/>
              <a:t>Need access to a wider set of data structures and streaming processing</a:t>
            </a:r>
          </a:p>
          <a:p>
            <a:pPr lvl="1"/>
            <a:r>
              <a:rPr lang="en-US" dirty="0"/>
              <a:t>Modify and change keys and values in placed is required</a:t>
            </a:r>
          </a:p>
          <a:p>
            <a:pPr lvl="1"/>
            <a:r>
              <a:rPr lang="en-US" dirty="0"/>
              <a:t>Custom data eviction is required</a:t>
            </a:r>
          </a:p>
          <a:p>
            <a:pPr lvl="1"/>
            <a:r>
              <a:rPr lang="en-US" dirty="0"/>
              <a:t>Need to persist your data to disk for backups and warm restarts</a:t>
            </a:r>
          </a:p>
          <a:p>
            <a:pPr lvl="1"/>
            <a:r>
              <a:rPr lang="en-US" dirty="0"/>
              <a:t>Need high availability and scalability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412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392F-F5A1-F848-A3DE-5F3C92A5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Indexes and Transactions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AF47E69-EBC7-1B4E-BE45-28CF0A7356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4374345"/>
              </p:ext>
            </p:extLst>
          </p:nvPr>
        </p:nvGraphicFramePr>
        <p:xfrm>
          <a:off x="838200" y="1825624"/>
          <a:ext cx="10101549" cy="29006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7183">
                  <a:extLst>
                    <a:ext uri="{9D8B030D-6E8A-4147-A177-3AD203B41FA5}">
                      <a16:colId xmlns:a16="http://schemas.microsoft.com/office/drawing/2014/main" val="4145035416"/>
                    </a:ext>
                  </a:extLst>
                </a:gridCol>
                <a:gridCol w="3367183">
                  <a:extLst>
                    <a:ext uri="{9D8B030D-6E8A-4147-A177-3AD203B41FA5}">
                      <a16:colId xmlns:a16="http://schemas.microsoft.com/office/drawing/2014/main" val="1167279068"/>
                    </a:ext>
                  </a:extLst>
                </a:gridCol>
                <a:gridCol w="3367183">
                  <a:extLst>
                    <a:ext uri="{9D8B030D-6E8A-4147-A177-3AD203B41FA5}">
                      <a16:colId xmlns:a16="http://schemas.microsoft.com/office/drawing/2014/main" val="2018560201"/>
                    </a:ext>
                  </a:extLst>
                </a:gridCol>
              </a:tblGrid>
              <a:tr h="420271">
                <a:tc>
                  <a:txBody>
                    <a:bodyPr/>
                    <a:lstStyle/>
                    <a:p>
                      <a:r>
                        <a:rPr lang="en-US" dirty="0"/>
                        <a:t>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Indexes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Transactions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480518"/>
                  </a:ext>
                </a:extLst>
              </a:tr>
              <a:tr h="725399">
                <a:tc>
                  <a:txBody>
                    <a:bodyPr/>
                    <a:lstStyle/>
                    <a:p>
                      <a:r>
                        <a:rPr lang="en-US" dirty="0"/>
                        <a:t>MongoDB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MongoDB 4.0 supports multi-document ACID transactions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638776"/>
                  </a:ext>
                </a:extLst>
              </a:tr>
              <a:tr h="420271">
                <a:tc>
                  <a:txBody>
                    <a:bodyPr/>
                    <a:lstStyle/>
                    <a:p>
                      <a:r>
                        <a:rPr lang="en-US" dirty="0"/>
                        <a:t>Cassandra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816817"/>
                  </a:ext>
                </a:extLst>
              </a:tr>
              <a:tr h="420271">
                <a:tc>
                  <a:txBody>
                    <a:bodyPr/>
                    <a:lstStyle/>
                    <a:p>
                      <a:r>
                        <a:rPr lang="en-US" dirty="0"/>
                        <a:t>HBase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HBase does not support ACID-compliant transactions over multiple rows or across tables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8688249"/>
                  </a:ext>
                </a:extLst>
              </a:tr>
              <a:tr h="420271">
                <a:tc>
                  <a:txBody>
                    <a:bodyPr/>
                    <a:lstStyle/>
                    <a:p>
                      <a:r>
                        <a:rPr lang="en-US" dirty="0"/>
                        <a:t>DynamoDB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019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611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C80A9-341C-7242-BD18-D38D211AA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59EAE-62B0-654F-BDCD-CB7ECF4CD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https://www.youtube.com/watch?v=m4q7VkgDWrM</a:t>
            </a:r>
          </a:p>
          <a:p>
            <a:r>
              <a:rPr lang="en-US" dirty="0">
                <a:hlinkClick r:id="rId2"/>
              </a:rPr>
              <a:t>https://www.instaclustr.com/redis-vs-memcached/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494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89AE1-F657-FB48-82D0-454A2AA3D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Cassandra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5C5FC-CFBC-304B-91D1-3277736C2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97357" cy="2515021"/>
          </a:xfrm>
        </p:spPr>
        <p:txBody>
          <a:bodyPr/>
          <a:lstStyle/>
          <a:p>
            <a:r>
              <a:rPr lang="en-US" dirty="0"/>
              <a:t>Load Balancing</a:t>
            </a:r>
          </a:p>
          <a:p>
            <a:r>
              <a:rPr lang="en-US" dirty="0"/>
              <a:t>Redundancy (reads) and replication (writes)</a:t>
            </a:r>
          </a:p>
          <a:p>
            <a:r>
              <a:rPr lang="en-US" dirty="0"/>
              <a:t>The way it stores the data and writes the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AD51BC-08F0-9F49-AC3F-C00745DBC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573" y="0"/>
            <a:ext cx="65864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734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AE8F4-F139-DC4C-B60F-90FD17DD9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investigation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26975-2824-CE41-B459-06C67726F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200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Load balancing</a:t>
            </a:r>
          </a:p>
          <a:p>
            <a:pPr lvl="1"/>
            <a:r>
              <a:rPr lang="en-US" dirty="0"/>
              <a:t>What if the hash function is not good?</a:t>
            </a:r>
          </a:p>
          <a:p>
            <a:pPr lvl="2"/>
            <a:r>
              <a:rPr lang="en-US" dirty="0"/>
              <a:t>Solution: multi-level sharing;  apply the second hash function to redistribute the load</a:t>
            </a:r>
          </a:p>
          <a:p>
            <a:r>
              <a:rPr lang="en-US" dirty="0"/>
              <a:t>Replica </a:t>
            </a:r>
          </a:p>
          <a:p>
            <a:pPr lvl="1"/>
            <a:r>
              <a:rPr lang="en-US" dirty="0"/>
              <a:t>Have at least 2 nodes store the data:</a:t>
            </a:r>
          </a:p>
          <a:p>
            <a:pPr lvl="2"/>
            <a:r>
              <a:rPr lang="en-US" dirty="0"/>
              <a:t>if request goes to node2, store in node2 and node3 (the following node of node2)</a:t>
            </a:r>
          </a:p>
          <a:p>
            <a:pPr lvl="1"/>
            <a:r>
              <a:rPr lang="en-US" dirty="0"/>
              <a:t>Consistency?</a:t>
            </a:r>
          </a:p>
          <a:p>
            <a:pPr lvl="2"/>
            <a:r>
              <a:rPr lang="en-US" dirty="0"/>
              <a:t>Request goes to node 5, replicating to node 1 and node 2 is slow. Node 5 crashes. Now a read request comes in and it cannot find the data in node 1 and node 2</a:t>
            </a:r>
          </a:p>
          <a:p>
            <a:pPr lvl="2"/>
            <a:r>
              <a:rPr lang="en-US" dirty="0"/>
              <a:t>Cassandra: return DB error to let user wait</a:t>
            </a:r>
          </a:p>
          <a:p>
            <a:pPr lvl="2"/>
            <a:r>
              <a:rPr lang="en-US" b="1" dirty="0"/>
              <a:t>Quorum</a:t>
            </a:r>
            <a:r>
              <a:rPr lang="en-US" dirty="0"/>
              <a:t>: agreement reached by nodes </a:t>
            </a:r>
          </a:p>
          <a:p>
            <a:pPr lvl="3"/>
            <a:r>
              <a:rPr lang="en-US" dirty="0"/>
              <a:t>Replica=3, Quorum=2: need 2 nodes reach agreement on the data sent back to the user</a:t>
            </a:r>
          </a:p>
          <a:p>
            <a:pPr lvl="2"/>
            <a:r>
              <a:rPr lang="en-US" dirty="0"/>
              <a:t>Acceptable because this happens rarely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753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46862-E6F2-144A-83A6-D35FD6145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Why the writes is fast?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30C7E2F-3AC3-A14E-8C6E-330E0686F4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253499"/>
              </p:ext>
            </p:extLst>
          </p:nvPr>
        </p:nvGraphicFramePr>
        <p:xfrm>
          <a:off x="844062" y="1825625"/>
          <a:ext cx="297542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4781">
                  <a:extLst>
                    <a:ext uri="{9D8B030D-6E8A-4147-A177-3AD203B41FA5}">
                      <a16:colId xmlns:a16="http://schemas.microsoft.com/office/drawing/2014/main" val="414963968"/>
                    </a:ext>
                  </a:extLst>
                </a:gridCol>
                <a:gridCol w="1490643">
                  <a:extLst>
                    <a:ext uri="{9D8B030D-6E8A-4147-A177-3AD203B41FA5}">
                      <a16:colId xmlns:a16="http://schemas.microsoft.com/office/drawing/2014/main" val="2522817247"/>
                    </a:ext>
                  </a:extLst>
                </a:gridCol>
              </a:tblGrid>
              <a:tr h="342581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312929"/>
                  </a:ext>
                </a:extLst>
              </a:tr>
              <a:tr h="3425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908000"/>
                  </a:ext>
                </a:extLst>
              </a:tr>
              <a:tr h="3425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423261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41D3E24-2AD7-7844-9B6F-F24023204EF3}"/>
              </a:ext>
            </a:extLst>
          </p:cNvPr>
          <p:cNvCxnSpPr/>
          <p:nvPr/>
        </p:nvCxnSpPr>
        <p:spPr>
          <a:xfrm flipH="1">
            <a:off x="4032173" y="2346593"/>
            <a:ext cx="6279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723D2CB-4423-EC46-8FC9-A6E6CFA54D89}"/>
              </a:ext>
            </a:extLst>
          </p:cNvPr>
          <p:cNvSpPr txBox="1"/>
          <p:nvPr/>
        </p:nvSpPr>
        <p:spPr>
          <a:xfrm>
            <a:off x="870332" y="3404211"/>
            <a:ext cx="901179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Store as a log file, writes in a sequential fashion:</a:t>
            </a:r>
          </a:p>
          <a:p>
            <a:r>
              <a:rPr lang="en-US" dirty="0"/>
              <a:t>		goes to the current pointer and writes there </a:t>
            </a:r>
          </a:p>
          <a:p>
            <a:r>
              <a:rPr lang="en-US" dirty="0"/>
              <a:t>Periodically, the data in memory is dumped to a ‘SST’ table</a:t>
            </a:r>
          </a:p>
          <a:p>
            <a:r>
              <a:rPr lang="en-US" dirty="0"/>
              <a:t>SST: Sorted String Table: key is sorted</a:t>
            </a:r>
          </a:p>
          <a:p>
            <a:r>
              <a:rPr lang="en-US" dirty="0"/>
              <a:t>SST will be stored in one of the cluster nodes (persistent storage)</a:t>
            </a:r>
          </a:p>
          <a:p>
            <a:r>
              <a:rPr lang="en-US" dirty="0"/>
              <a:t>SST: immutable</a:t>
            </a:r>
          </a:p>
          <a:p>
            <a:r>
              <a:rPr lang="en-US" dirty="0"/>
              <a:t>Every time Cassandra has new data in memory, it flushes to a new SST table</a:t>
            </a:r>
          </a:p>
          <a:p>
            <a:r>
              <a:rPr lang="en-US" dirty="0"/>
              <a:t>Problem: multiple records for the same key; a lot of storage</a:t>
            </a:r>
          </a:p>
          <a:p>
            <a:r>
              <a:rPr lang="en-US" dirty="0"/>
              <a:t>Solution: latest timestamp; compaction</a:t>
            </a:r>
          </a:p>
          <a:p>
            <a:r>
              <a:rPr lang="en-US" dirty="0"/>
              <a:t>Merge different SSTs: merge sort   time: O(n), space: O(min(</a:t>
            </a:r>
            <a:r>
              <a:rPr lang="en-US" dirty="0" err="1"/>
              <a:t>m,n</a:t>
            </a:r>
            <a:r>
              <a:rPr lang="en-US" dirty="0"/>
              <a:t>))</a:t>
            </a:r>
          </a:p>
          <a:p>
            <a:r>
              <a:rPr lang="en-US" dirty="0"/>
              <a:t>Get rid of deleted records: tombstone: a flag to the record</a:t>
            </a:r>
          </a:p>
          <a:p>
            <a:r>
              <a:rPr lang="en-US" dirty="0"/>
              <a:t>If there’s a tombstone on the latest timestamp for a record, any read / update is impossible		</a:t>
            </a:r>
          </a:p>
        </p:txBody>
      </p:sp>
    </p:spTree>
    <p:extLst>
      <p:ext uri="{BB962C8B-B14F-4D97-AF65-F5344CB8AC3E}">
        <p14:creationId xmlns:p14="http://schemas.microsoft.com/office/powerpoint/2010/main" val="3935660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6B0C-3608-0E43-A794-9CBE1881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6E1CD-E25C-6041-B088-23AF8A38E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Cassandra: availability-partition tolerance (AP)</a:t>
            </a:r>
          </a:p>
          <a:p>
            <a:r>
              <a:rPr lang="en-US" dirty="0"/>
              <a:t>HBase or Bigtable: consistency and partition tolerance (CP)</a:t>
            </a:r>
          </a:p>
          <a:p>
            <a:r>
              <a:rPr lang="en-US" dirty="0"/>
              <a:t>HBase: a “query-first” schema designs</a:t>
            </a:r>
          </a:p>
          <a:p>
            <a:pPr lvl="1"/>
            <a:r>
              <a:rPr lang="en-US" dirty="0"/>
              <a:t>all possible queries should be identified first, and the schema model designed accordingly</a:t>
            </a:r>
          </a:p>
          <a:p>
            <a:r>
              <a:rPr lang="en-US" dirty="0"/>
              <a:t>HBase vs </a:t>
            </a:r>
            <a:r>
              <a:rPr lang="en-US" dirty="0" err="1"/>
              <a:t>BigTable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HBase is open-sourced, </a:t>
            </a:r>
            <a:r>
              <a:rPr lang="en-US" dirty="0" err="1"/>
              <a:t>BigTable</a:t>
            </a:r>
            <a:r>
              <a:rPr lang="en-US" dirty="0"/>
              <a:t> is not.</a:t>
            </a:r>
          </a:p>
          <a:p>
            <a:pPr lvl="1"/>
            <a:r>
              <a:rPr lang="en-US" dirty="0" err="1"/>
              <a:t>BigTable</a:t>
            </a:r>
            <a:r>
              <a:rPr lang="en-US" dirty="0"/>
              <a:t> is written with </a:t>
            </a:r>
            <a:r>
              <a:rPr lang="en-US" dirty="0" err="1"/>
              <a:t>c++</a:t>
            </a:r>
            <a:r>
              <a:rPr lang="en-US" dirty="0"/>
              <a:t>, HBase is written with Java.</a:t>
            </a:r>
          </a:p>
          <a:p>
            <a:pPr lvl="1"/>
            <a:r>
              <a:rPr lang="en-US" dirty="0"/>
              <a:t>Currently, </a:t>
            </a:r>
            <a:r>
              <a:rPr lang="en-US" dirty="0" err="1"/>
              <a:t>BigTable</a:t>
            </a:r>
            <a:r>
              <a:rPr lang="en-US" dirty="0"/>
              <a:t> has richer features than HBase.</a:t>
            </a:r>
          </a:p>
          <a:p>
            <a:pPr lvl="1"/>
            <a:r>
              <a:rPr lang="en-US" dirty="0" err="1"/>
              <a:t>BigTable</a:t>
            </a:r>
            <a:r>
              <a:rPr lang="en-US" dirty="0"/>
              <a:t> supports </a:t>
            </a:r>
            <a:r>
              <a:rPr lang="en-US" b="1" dirty="0"/>
              <a:t>transactions</a:t>
            </a:r>
            <a:r>
              <a:rPr lang="en-US" dirty="0"/>
              <a:t>. Although HBase supports single row lock, transactions across multiple rows are not supported naturally currently.</a:t>
            </a:r>
          </a:p>
          <a:p>
            <a:pPr lvl="1"/>
            <a:r>
              <a:rPr lang="en-US" dirty="0" err="1"/>
              <a:t>BigTable's</a:t>
            </a:r>
            <a:r>
              <a:rPr lang="en-US" dirty="0"/>
              <a:t> secondary </a:t>
            </a:r>
            <a:r>
              <a:rPr lang="en-US" b="1" dirty="0"/>
              <a:t>index</a:t>
            </a:r>
            <a:r>
              <a:rPr lang="en-US" dirty="0"/>
              <a:t> building is much more mature than HBase.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841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697E16-828C-7646-939D-E904B0509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812" y="365125"/>
            <a:ext cx="7688947" cy="608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91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A7684-8FF5-1941-B9D1-19AC961A7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Redis vs Memcached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F5BBB-F4CB-3342-B9AC-F3391913F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Redis &amp; Memcached: </a:t>
            </a:r>
          </a:p>
          <a:p>
            <a:pPr lvl="1"/>
            <a:r>
              <a:rPr lang="en-US" dirty="0"/>
              <a:t>in-memory, fast retrieval</a:t>
            </a:r>
          </a:p>
          <a:p>
            <a:pPr lvl="1"/>
            <a:r>
              <a:rPr lang="en-US" dirty="0"/>
              <a:t>NoSQL, store key-value pairs</a:t>
            </a:r>
          </a:p>
          <a:p>
            <a:pPr lvl="1"/>
            <a:r>
              <a:rPr lang="en-US" dirty="0"/>
              <a:t>open source, plenty of documents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848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E8A88-9F94-BD44-B0FC-7EFBEE883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Data Types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31A58-6B9B-5C4C-AF31-D3594FE96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Redis stores data as </a:t>
            </a:r>
            <a:r>
              <a:rPr lang="en-US" b="1" dirty="0"/>
              <a:t>specific data types</a:t>
            </a:r>
            <a:r>
              <a:rPr lang="en-US" dirty="0"/>
              <a:t>, whereas Memcached only stores data as </a:t>
            </a:r>
            <a:r>
              <a:rPr lang="en-US" b="1" dirty="0"/>
              <a:t>strings</a:t>
            </a:r>
            <a:r>
              <a:rPr lang="en-US" dirty="0"/>
              <a:t>.  </a:t>
            </a:r>
          </a:p>
          <a:p>
            <a:pPr lvl="1"/>
            <a:r>
              <a:rPr lang="en-US" dirty="0"/>
              <a:t>Redis can change data in place without having to re-upload the entire data value, which reduces network overhead.</a:t>
            </a:r>
          </a:p>
          <a:p>
            <a:pPr lvl="1"/>
            <a:r>
              <a:rPr lang="en-US" dirty="0"/>
              <a:t>Redis can handle: String, List, Hash, Set, Sorted Set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561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B625F-3866-0E4F-A16E-235E51435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Persistence to disk (Redis)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02D5D-C7EB-8D40-A8CA-ABA8010B0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Persistence to disk</a:t>
            </a:r>
          </a:p>
          <a:p>
            <a:pPr lvl="1"/>
            <a:r>
              <a:rPr lang="en-US" dirty="0"/>
              <a:t>Redis’s DB can be stored and recovered in the event of server crashing or being rebooted</a:t>
            </a:r>
          </a:p>
          <a:p>
            <a:pPr lvl="1"/>
            <a:r>
              <a:rPr lang="en-US" dirty="0"/>
              <a:t>Not 100% data safe, may be between a few seconds and several minutes of changed data</a:t>
            </a:r>
          </a:p>
          <a:p>
            <a:pPr lvl="1"/>
            <a:endParaRPr lang="en-US" dirty="0"/>
          </a:p>
          <a:p>
            <a:r>
              <a:rPr lang="en-US" dirty="0"/>
              <a:t>AOF Log (Append Only File)</a:t>
            </a:r>
          </a:p>
          <a:p>
            <a:pPr lvl="1"/>
            <a:r>
              <a:rPr lang="en-US" dirty="0"/>
              <a:t>Appending all writes operations; stores all these commands in the same format Redis receives them, so they can be replayed. Flush every 1s or 30s.</a:t>
            </a:r>
          </a:p>
          <a:p>
            <a:r>
              <a:rPr lang="en-US" dirty="0"/>
              <a:t>RDB Snapshot</a:t>
            </a:r>
          </a:p>
          <a:p>
            <a:pPr lvl="1"/>
            <a:r>
              <a:rPr lang="en-US" dirty="0"/>
              <a:t>Take a full snapshot of the current Redis state. Works by creating a child process. Works well for large datasets over AOF. But it may take a period of time to create the file.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770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1014</Words>
  <Application>Microsoft Macintosh PowerPoint</Application>
  <PresentationFormat>Widescreen</PresentationFormat>
  <Paragraphs>127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 Review Basics III</vt:lpstr>
      <vt:lpstr>Cassandra</vt:lpstr>
      <vt:lpstr>Further investigation</vt:lpstr>
      <vt:lpstr> Why the writes is fast? </vt:lpstr>
      <vt:lpstr>CAP</vt:lpstr>
      <vt:lpstr>PowerPoint Presentation</vt:lpstr>
      <vt:lpstr>Redis vs Memcached</vt:lpstr>
      <vt:lpstr> Data Types </vt:lpstr>
      <vt:lpstr> Persistence to disk (Redis)  </vt:lpstr>
      <vt:lpstr>Data Length &amp; Data Eviction Policies</vt:lpstr>
      <vt:lpstr>Replication &amp; Availability</vt:lpstr>
      <vt:lpstr>Multithreading</vt:lpstr>
      <vt:lpstr>PowerPoint Presentation</vt:lpstr>
      <vt:lpstr>So when to use Memcached and Redis?</vt:lpstr>
      <vt:lpstr>Indexes and Transactions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Review Basics III</dc:title>
  <dc:creator>Microsoft Office User</dc:creator>
  <cp:lastModifiedBy>Microsoft Office User</cp:lastModifiedBy>
  <cp:revision>408</cp:revision>
  <dcterms:created xsi:type="dcterms:W3CDTF">2021-10-23T18:26:46Z</dcterms:created>
  <dcterms:modified xsi:type="dcterms:W3CDTF">2021-10-25T01:42:53Z</dcterms:modified>
</cp:coreProperties>
</file>

<file path=docProps/thumbnail.jpeg>
</file>